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24.svg" ContentType="image/svg+xml"/>
  <Override PartName="/ppt/media/image26.svg" ContentType="image/svg+xml"/>
  <Override PartName="/ppt/media/image28.svg" ContentType="image/svg+xml"/>
  <Override PartName="/ppt/media/image30.svg" ContentType="image/svg+xml"/>
  <Override PartName="/ppt/media/image32.svg" ContentType="image/svg+xml"/>
  <Override PartName="/ppt/media/image34.svg" ContentType="image/svg+xml"/>
  <Override PartName="/ppt/media/image36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9" r:id="rId3"/>
  </p:sldMasterIdLst>
  <p:notesMasterIdLst>
    <p:notesMasterId r:id="rId5"/>
  </p:notesMasterIdLst>
  <p:handoutMasterIdLst>
    <p:handoutMasterId r:id="rId16"/>
  </p:handoutMasterIdLst>
  <p:sldIdLst>
    <p:sldId id="256" r:id="rId4"/>
    <p:sldId id="265" r:id="rId6"/>
    <p:sldId id="257" r:id="rId7"/>
    <p:sldId id="258" r:id="rId8"/>
    <p:sldId id="259" r:id="rId9"/>
    <p:sldId id="268" r:id="rId10"/>
    <p:sldId id="269" r:id="rId11"/>
    <p:sldId id="270" r:id="rId12"/>
    <p:sldId id="271" r:id="rId13"/>
    <p:sldId id="272" r:id="rId14"/>
    <p:sldId id="264" r:id="rId15"/>
  </p:sldIdLst>
  <p:sldSz cx="14630400" cy="8229600"/>
  <p:notesSz cx="8229600" cy="14630400"/>
  <p:embeddedFontLst>
    <p:embeddedFont>
      <p:font typeface="Instrument Sans Semi Bold" pitchFamily="34" charset="0"/>
      <p:regular r:id="rId20"/>
    </p:embeddedFont>
    <p:embeddedFont>
      <p:font typeface="Instrument Sans Semi Bold" pitchFamily="34" charset="-122"/>
      <p:regular r:id="rId21"/>
    </p:embeddedFont>
    <p:embeddedFont>
      <p:font typeface="Instrument Sans Semi Bold" pitchFamily="34" charset="-120"/>
      <p:regular r:id="rId22"/>
    </p:embeddedFont>
    <p:embeddedFont>
      <p:font typeface="Instrument Sans Medium" pitchFamily="34" charset="0"/>
      <p:regular r:id="rId23"/>
    </p:embeddedFont>
    <p:embeddedFont>
      <p:font typeface="Instrument Sans Medium" pitchFamily="34" charset="-122"/>
      <p:regular r:id="rId24"/>
    </p:embeddedFont>
    <p:embeddedFont>
      <p:font typeface="Instrument Sans Medium" pitchFamily="34" charset="-120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</p:embeddedFontLst>
  <p:custDataLst>
    <p:tags r:id="rId30"/>
  </p:custData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7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0" Type="http://schemas.openxmlformats.org/officeDocument/2006/relationships/tags" Target="tags/tag31.xml"/><Relationship Id="rId3" Type="http://schemas.openxmlformats.org/officeDocument/2006/relationships/slideMaster" Target="slideMasters/slideMaster2.xml"/><Relationship Id="rId29" Type="http://schemas.openxmlformats.org/officeDocument/2006/relationships/font" Target="fonts/font10.fntdata"/><Relationship Id="rId28" Type="http://schemas.openxmlformats.org/officeDocument/2006/relationships/font" Target="fonts/font9.fntdata"/><Relationship Id="rId27" Type="http://schemas.openxmlformats.org/officeDocument/2006/relationships/font" Target="fonts/font8.fntdata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6160" cy="73406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44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661536" y="0"/>
            <a:ext cx="3566160" cy="73406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44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13896341"/>
            <a:ext cx="3566160" cy="7340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44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661536" y="13896341"/>
            <a:ext cx="3566160" cy="7340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44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27.png"/><Relationship Id="rId8" Type="http://schemas.openxmlformats.org/officeDocument/2006/relationships/image" Target="../media/image26.svg"/><Relationship Id="rId7" Type="http://schemas.openxmlformats.org/officeDocument/2006/relationships/image" Target="../media/image25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3" Type="http://schemas.openxmlformats.org/officeDocument/2006/relationships/notesSlide" Target="../notesSlides/notesSlide10.xml"/><Relationship Id="rId22" Type="http://schemas.openxmlformats.org/officeDocument/2006/relationships/slideLayout" Target="../slideLayouts/slideLayout15.xml"/><Relationship Id="rId21" Type="http://schemas.openxmlformats.org/officeDocument/2006/relationships/image" Target="../media/image3.jpeg"/><Relationship Id="rId20" Type="http://schemas.openxmlformats.org/officeDocument/2006/relationships/image" Target="../media/image36.svg"/><Relationship Id="rId2" Type="http://schemas.openxmlformats.org/officeDocument/2006/relationships/tags" Target="../tags/tag25.xml"/><Relationship Id="rId19" Type="http://schemas.openxmlformats.org/officeDocument/2006/relationships/image" Target="../media/image35.png"/><Relationship Id="rId18" Type="http://schemas.openxmlformats.org/officeDocument/2006/relationships/tags" Target="../tags/tag29.xml"/><Relationship Id="rId17" Type="http://schemas.openxmlformats.org/officeDocument/2006/relationships/tags" Target="../tags/tag28.xml"/><Relationship Id="rId16" Type="http://schemas.openxmlformats.org/officeDocument/2006/relationships/image" Target="../media/image34.svg"/><Relationship Id="rId15" Type="http://schemas.openxmlformats.org/officeDocument/2006/relationships/image" Target="../media/image33.png"/><Relationship Id="rId14" Type="http://schemas.openxmlformats.org/officeDocument/2006/relationships/image" Target="../media/image32.svg"/><Relationship Id="rId13" Type="http://schemas.openxmlformats.org/officeDocument/2006/relationships/image" Target="../media/image31.png"/><Relationship Id="rId12" Type="http://schemas.openxmlformats.org/officeDocument/2006/relationships/image" Target="../media/image30.svg"/><Relationship Id="rId11" Type="http://schemas.openxmlformats.org/officeDocument/2006/relationships/image" Target="../media/image29.png"/><Relationship Id="rId10" Type="http://schemas.openxmlformats.org/officeDocument/2006/relationships/image" Target="../media/image28.sv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0.xml"/><Relationship Id="rId4" Type="http://schemas.openxmlformats.org/officeDocument/2006/relationships/hyperlink" Target="https://github.com/yys806/e203-htmi-fpga.git" TargetMode="External"/><Relationship Id="rId3" Type="http://schemas.openxmlformats.org/officeDocument/2006/relationships/hyperlink" Target="https://pan.baidu.com/s/1yF1l8_YlUiyY_49Oy-yVkg?pwd=dwu7" TargetMode="External"/><Relationship Id="rId2" Type="http://schemas.openxmlformats.org/officeDocument/2006/relationships/tags" Target="../tags/tag30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2" Type="http://schemas.openxmlformats.org/officeDocument/2006/relationships/notesSlide" Target="../notesSlides/notesSlide6.xml"/><Relationship Id="rId11" Type="http://schemas.openxmlformats.org/officeDocument/2006/relationships/slideLayout" Target="../slideLayouts/slideLayout15.xml"/><Relationship Id="rId10" Type="http://schemas.openxmlformats.org/officeDocument/2006/relationships/image" Target="../media/image11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image" Target="../media/image12.png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15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tags" Target="../tags/tag16.xml"/><Relationship Id="rId14" Type="http://schemas.openxmlformats.org/officeDocument/2006/relationships/notesSlide" Target="../notesSlides/notesSlide8.xml"/><Relationship Id="rId13" Type="http://schemas.openxmlformats.org/officeDocument/2006/relationships/slideLayout" Target="../slideLayouts/slideLayout15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image" Target="../media/image22.png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1" Type="http://schemas.openxmlformats.org/officeDocument/2006/relationships/notesSlide" Target="../notesSlides/notesSlide9.xml"/><Relationship Id="rId10" Type="http://schemas.openxmlformats.org/officeDocument/2006/relationships/slideLayout" Target="../slideLayouts/slideLayout15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终端演示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821055"/>
            <a:ext cx="14639925" cy="65881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3530" y="3688278"/>
            <a:ext cx="7556421" cy="12401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chemeClr val="bg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基于RISC-V E203 SoC的软硬协同字符终端设计</a:t>
            </a:r>
            <a:endParaRPr lang="en-US" sz="3900" dirty="0">
              <a:solidFill>
                <a:schemeClr val="bg1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33530" y="4928354"/>
            <a:ext cx="5037058" cy="31015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chemeClr val="bg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集成HDMI显示与UART交互的自定义外设实践</a:t>
            </a:r>
            <a:endParaRPr lang="en-US" sz="1950" dirty="0">
              <a:solidFill>
                <a:schemeClr val="bg1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43015" y="5356225"/>
            <a:ext cx="7546975" cy="13144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chemeClr val="bg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汇报人:</a:t>
            </a:r>
            <a:endParaRPr lang="en-US" sz="1550" dirty="0">
              <a:solidFill>
                <a:schemeClr val="bg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chemeClr val="bg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2352396 禹尧珅(SoC总线集成、固件开发、系统联调)</a:t>
            </a:r>
            <a:endParaRPr lang="en-US" sz="1550" dirty="0">
              <a:solidFill>
                <a:schemeClr val="bg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chemeClr val="bg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2351283 吴凯(显示算法设计、仿真验证、字库构建)</a:t>
            </a:r>
            <a:endParaRPr lang="en-US" sz="1550" dirty="0">
              <a:solidFill>
                <a:schemeClr val="bg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4345" y="7550150"/>
            <a:ext cx="2628900" cy="5524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0"/>
          <p:cNvSpPr/>
          <p:nvPr/>
        </p:nvSpPr>
        <p:spPr>
          <a:xfrm>
            <a:off x="436920" y="545822"/>
            <a:ext cx="4961811" cy="6200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zh-CN" altLang="en-US" sz="39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四、总结与</a:t>
            </a:r>
            <a:r>
              <a:rPr lang="zh-CN" altLang="en-US" sz="39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展望</a:t>
            </a: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04345" y="7597775"/>
            <a:ext cx="2628900" cy="552450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755650" y="5113020"/>
            <a:ext cx="6269990" cy="26803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本项目成功在蜂鸟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E203 SoC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上设计、实现并验证了一个功能完整的自定义字符终端外设。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打通了从硬件逻辑设计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(ICB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FSM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，显示管线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到固件开发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轮询交互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的全链路。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通过严谨的仿真与上板测试，证明了设计的可行性与稳定性，满足了课程对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“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软硬件结合、可验证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”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的核心要求。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5" name="文本框 34"/>
          <p:cNvSpPr txBox="1"/>
          <p:nvPr>
            <p:custDataLst>
              <p:tags r:id="rId3"/>
            </p:custDataLst>
          </p:nvPr>
        </p:nvSpPr>
        <p:spPr>
          <a:xfrm>
            <a:off x="436880" y="1165860"/>
            <a:ext cx="48768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项目总结</a:t>
            </a:r>
            <a:endParaRPr lang="zh-CN" altLang="en-US" sz="3200" b="1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651510" y="1718945"/>
            <a:ext cx="6244590" cy="3211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显示规格</a:t>
            </a:r>
            <a:r>
              <a:rPr lang="en-US" altLang="zh-CN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800x480@60Hz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视频输出，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100x30 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单色字符缓冲。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启动流程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:5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秒彩条自检，随后自动显示硬件信息与提示符。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交互方式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通过板载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USB-JTAG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UART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接口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(1152008N1)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接收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ASCII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字符。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终端行为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支持回车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换行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(CR/LF)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、退格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(Backspace)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、行末自动换行及满屏回卷。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核心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RISC-V E203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ICB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总线上挂载的自定义外设。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2" name="图片 11" descr="显示器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8270" y="1718945"/>
            <a:ext cx="431165" cy="431165"/>
          </a:xfrm>
          <a:prstGeom prst="rect">
            <a:avLst/>
          </a:prstGeom>
        </p:spPr>
      </p:pic>
      <p:pic>
        <p:nvPicPr>
          <p:cNvPr id="13" name="图片 12" descr="播放按钮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0335" y="2277110"/>
            <a:ext cx="419100" cy="419100"/>
          </a:xfrm>
          <a:prstGeom prst="rect">
            <a:avLst/>
          </a:prstGeom>
        </p:spPr>
      </p:pic>
      <p:pic>
        <p:nvPicPr>
          <p:cNvPr id="14" name="图片 13" descr="交互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7475" y="2860040"/>
            <a:ext cx="441960" cy="441960"/>
          </a:xfrm>
          <a:prstGeom prst="rect">
            <a:avLst/>
          </a:prstGeom>
        </p:spPr>
      </p:pic>
      <p:pic>
        <p:nvPicPr>
          <p:cNvPr id="27" name="图片 26" descr="键盘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17475" y="3583305"/>
            <a:ext cx="482600" cy="482600"/>
          </a:xfrm>
          <a:prstGeom prst="rect">
            <a:avLst/>
          </a:prstGeom>
        </p:spPr>
      </p:pic>
      <p:pic>
        <p:nvPicPr>
          <p:cNvPr id="28" name="图片 27" descr="芯片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40335" y="4347210"/>
            <a:ext cx="477520" cy="477520"/>
          </a:xfrm>
          <a:prstGeom prst="rect">
            <a:avLst/>
          </a:prstGeom>
        </p:spPr>
      </p:pic>
      <p:pic>
        <p:nvPicPr>
          <p:cNvPr id="29" name="图片 28" descr="对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98120" y="5394960"/>
            <a:ext cx="419735" cy="419735"/>
          </a:xfrm>
          <a:prstGeom prst="rect">
            <a:avLst/>
          </a:prstGeom>
        </p:spPr>
      </p:pic>
      <p:pic>
        <p:nvPicPr>
          <p:cNvPr id="31" name="图片 30" descr="对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31775" y="6208395"/>
            <a:ext cx="419735" cy="419735"/>
          </a:xfrm>
          <a:prstGeom prst="rect">
            <a:avLst/>
          </a:prstGeom>
        </p:spPr>
      </p:pic>
      <p:pic>
        <p:nvPicPr>
          <p:cNvPr id="32" name="图片 31" descr="对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31775" y="7021830"/>
            <a:ext cx="419735" cy="419735"/>
          </a:xfrm>
          <a:prstGeom prst="rect">
            <a:avLst/>
          </a:prstGeom>
        </p:spPr>
      </p:pic>
      <p:sp>
        <p:nvSpPr>
          <p:cNvPr id="33" name="文本框 32"/>
          <p:cNvSpPr txBox="1"/>
          <p:nvPr>
            <p:custDataLst>
              <p:tags r:id="rId17"/>
            </p:custDataLst>
          </p:nvPr>
        </p:nvSpPr>
        <p:spPr>
          <a:xfrm>
            <a:off x="7363460" y="1774825"/>
            <a:ext cx="6431280" cy="3677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功能增强</a:t>
            </a:r>
            <a:r>
              <a:rPr lang="en-US" altLang="zh-CN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引入前景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背景色，实现彩色字符显示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增加硬件滚动、位图或图形混合功能。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性能优化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在固件侧采用中断或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DMA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方式处理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UART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数据，降低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CPU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轮询开销。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协议扩展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加入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UART TX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模块，实现全双工通信，使终端能够向主机发送数据。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交互升级</a:t>
            </a:r>
            <a:r>
              <a:rPr lang="en-US" altLang="zh-CN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在固件中实现简单的命令行解析，使终端能直接配置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SoC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的其他外设。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文本框 35"/>
          <p:cNvSpPr txBox="1"/>
          <p:nvPr>
            <p:custDataLst>
              <p:tags r:id="rId18"/>
            </p:custDataLst>
          </p:nvPr>
        </p:nvSpPr>
        <p:spPr>
          <a:xfrm>
            <a:off x="7468235" y="1165860"/>
            <a:ext cx="48768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未来展望</a:t>
            </a:r>
            <a:endParaRPr lang="zh-CN" altLang="en-US" sz="3200" b="1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8" name="图片 37" descr="向右-直角箭头"/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6906895" y="1701800"/>
            <a:ext cx="456565" cy="456565"/>
          </a:xfrm>
          <a:prstGeom prst="rect">
            <a:avLst/>
          </a:prstGeom>
        </p:spPr>
      </p:pic>
      <p:pic>
        <p:nvPicPr>
          <p:cNvPr id="39" name="图片 38" descr="向右-直角箭头"/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6896735" y="2550160"/>
            <a:ext cx="456565" cy="456565"/>
          </a:xfrm>
          <a:prstGeom prst="rect">
            <a:avLst/>
          </a:prstGeom>
        </p:spPr>
      </p:pic>
      <p:pic>
        <p:nvPicPr>
          <p:cNvPr id="42" name="图片 41" descr="向右-直角箭头"/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6906895" y="3441065"/>
            <a:ext cx="456565" cy="456565"/>
          </a:xfrm>
          <a:prstGeom prst="rect">
            <a:avLst/>
          </a:prstGeom>
        </p:spPr>
      </p:pic>
      <p:pic>
        <p:nvPicPr>
          <p:cNvPr id="43" name="图片 42" descr="向右-直角箭头"/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6906895" y="4253865"/>
            <a:ext cx="456565" cy="456565"/>
          </a:xfrm>
          <a:prstGeom prst="rect">
            <a:avLst/>
          </a:prstGeom>
        </p:spPr>
      </p:pic>
      <p:pic>
        <p:nvPicPr>
          <p:cNvPr id="44" name="图片 43" descr="终端演示2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163435" y="4888230"/>
            <a:ext cx="6954520" cy="312991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0"/>
          <p:cNvSpPr/>
          <p:nvPr/>
        </p:nvSpPr>
        <p:spPr>
          <a:xfrm>
            <a:off x="6256020" y="3494405"/>
            <a:ext cx="2118360" cy="6203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zh-CN" altLang="en-US" sz="44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感谢观看！</a:t>
            </a:r>
            <a:endParaRPr lang="zh-CN" altLang="en-US" sz="44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04345" y="7597775"/>
            <a:ext cx="2628900" cy="55245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388735" y="4114800"/>
            <a:ext cx="2095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欢迎提问与指正</a:t>
            </a:r>
            <a:endParaRPr lang="zh-CN" altLang="en-US" sz="2000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2"/>
            </p:custDataLst>
          </p:nvPr>
        </p:nvSpPr>
        <p:spPr>
          <a:xfrm>
            <a:off x="5077460" y="4513580"/>
            <a:ext cx="5220335" cy="2085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注：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）本项目的演示视频已上传百度网盘，链接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为：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hlinkClick r:id="rId3" tooltip="" action="ppaction://hlinkfile"/>
              </a:rPr>
              <a:t>2352396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hlinkClick r:id="rId3" tooltip="" action="ppaction://hlinkfile"/>
              </a:rPr>
              <a:t>禹尧珅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hlinkClick r:id="rId3" tooltip="" action="ppaction://hlinkfile"/>
              </a:rPr>
              <a:t>-2351283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hlinkClick r:id="rId3" tooltip="" action="ppaction://hlinkfile"/>
              </a:rPr>
              <a:t>吴凯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hlinkClick r:id="rId3" tooltip="" action="ppaction://hlinkfile"/>
              </a:rPr>
              <a:t>-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hlinkClick r:id="rId3" tooltip="" action="ppaction://hlinkfile"/>
              </a:rPr>
              <a:t>字符终端大作业演示</a:t>
            </a:r>
            <a:endParaRPr lang="en-US" altLang="zh-CN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）本项目的代码已上传至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github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仓库，链接为：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hlinkClick r:id="rId4" tooltip="" action="ppaction://hlinkfile"/>
              </a:rPr>
              <a:t>yys806/e203-htmi-fpga</a:t>
            </a:r>
            <a:endParaRPr lang="en-US" altLang="zh-CN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6880" y="532765"/>
            <a:ext cx="6508750" cy="6203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zh-CN" altLang="en-US" sz="39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目录</a:t>
            </a:r>
            <a:endParaRPr lang="zh-CN" altLang="en-US" sz="39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9" name="Text 1"/>
          <p:cNvSpPr/>
          <p:nvPr/>
        </p:nvSpPr>
        <p:spPr>
          <a:xfrm>
            <a:off x="597535" y="2216785"/>
            <a:ext cx="4384040" cy="643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zh-CN" altLang="en-US" sz="36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一、问题重述与</a:t>
            </a:r>
            <a:r>
              <a:rPr lang="zh-CN" altLang="en-US" sz="36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分析</a:t>
            </a:r>
            <a:endParaRPr lang="zh-CN" altLang="en-US" sz="3600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16" name="Text 1"/>
          <p:cNvSpPr/>
          <p:nvPr/>
        </p:nvSpPr>
        <p:spPr>
          <a:xfrm>
            <a:off x="597535" y="3169285"/>
            <a:ext cx="4384040" cy="643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zh-CN" altLang="en-US" sz="36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二、系统架构与</a:t>
            </a:r>
            <a:r>
              <a:rPr lang="zh-CN" altLang="en-US" sz="36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设计解析</a:t>
            </a:r>
            <a:endParaRPr lang="zh-CN" altLang="en-US" sz="3600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17" name="Text 1"/>
          <p:cNvSpPr/>
          <p:nvPr/>
        </p:nvSpPr>
        <p:spPr>
          <a:xfrm>
            <a:off x="597535" y="4121785"/>
            <a:ext cx="4384040" cy="643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zh-CN" altLang="en-US" sz="36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三、结果说明与</a:t>
            </a:r>
            <a:r>
              <a:rPr lang="zh-CN" altLang="en-US" sz="36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验证</a:t>
            </a:r>
            <a:endParaRPr lang="zh-CN" altLang="en-US" sz="3600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18" name="Text 1"/>
          <p:cNvSpPr/>
          <p:nvPr/>
        </p:nvSpPr>
        <p:spPr>
          <a:xfrm>
            <a:off x="597535" y="5122545"/>
            <a:ext cx="4384040" cy="643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zh-CN" altLang="en-US" sz="36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四、</a:t>
            </a:r>
            <a:r>
              <a:rPr lang="zh-CN" altLang="en-US" sz="36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  <a:sym typeface="+mn-ea"/>
              </a:rPr>
              <a:t>总结与展望</a:t>
            </a:r>
            <a:endParaRPr lang="zh-CN" altLang="en-US" sz="3600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4345" y="7550150"/>
            <a:ext cx="2628900" cy="55245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7460" y="871855"/>
            <a:ext cx="7714615" cy="313944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4620" y="4498975"/>
            <a:ext cx="7799705" cy="21310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6920" y="545822"/>
            <a:ext cx="4961811" cy="6200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zh-CN" altLang="en-US" sz="39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一、问题重述与分析</a:t>
            </a: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36920" y="1992749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核心任务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563178"/>
            <a:ext cx="7632025" cy="9526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打破孤立的FPGA逻辑实验,在真实的RISC-V SoC(蜂鸟E203)ICB总线上,挂载一个具有</a:t>
            </a: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人机交互能力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的字符终端外设。我们的目标是构建一个完整的软硬协同系统,实现从底层硬件到上层应用的全栈集成。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436920" y="3836075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四大设计指标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284583"/>
            <a:ext cx="7632025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SzPct val="100000"/>
              <a:buFont typeface="+mj-lt"/>
              <a:buNone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显示输出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:驱动HDMI/LCD接口,实现640×480@60Hz时序</a:t>
            </a:r>
            <a:r>
              <a:rPr lang="zh-CN" altLang="en-US" sz="1550" dirty="0">
                <a:solidFill>
                  <a:srgbClr val="5B5F71"/>
                </a:solidFill>
                <a:latin typeface="Instrument Sans Medium" pitchFamily="34" charset="0"/>
                <a:ea typeface="宋体" panose="02010600030101010101" pitchFamily="2" charset="-122"/>
                <a:cs typeface="Instrument Sans Medium" pitchFamily="34" charset="-120"/>
              </a:rPr>
              <a:t>（这里我们实现了</a:t>
            </a:r>
            <a:r>
              <a:rPr lang="en-US" altLang="zh-CN" sz="1550" dirty="0">
                <a:solidFill>
                  <a:srgbClr val="5B5F71"/>
                </a:solidFill>
                <a:latin typeface="Instrument Sans Medium" pitchFamily="34" charset="0"/>
                <a:ea typeface="宋体" panose="02010600030101010101" pitchFamily="2" charset="-122"/>
                <a:cs typeface="Instrument Sans Medium" pitchFamily="34" charset="-120"/>
              </a:rPr>
              <a:t>800x480</a:t>
            </a:r>
            <a:r>
              <a:rPr lang="zh-CN" altLang="en-US" sz="1550" dirty="0">
                <a:solidFill>
                  <a:srgbClr val="5B5F71"/>
                </a:solidFill>
                <a:latin typeface="Instrument Sans Medium" pitchFamily="34" charset="0"/>
                <a:ea typeface="宋体" panose="02010600030101010101" pitchFamily="2" charset="-122"/>
                <a:cs typeface="Instrument Sans Medium" pitchFamily="34" charset="-120"/>
              </a:rPr>
              <a:t>）</a:t>
            </a:r>
            <a:endParaRPr lang="zh-CN" altLang="en-US" sz="1550" dirty="0">
              <a:solidFill>
                <a:srgbClr val="5B5F71"/>
              </a:solidFill>
              <a:latin typeface="Instrument Sans Medium" pitchFamily="34" charset="0"/>
              <a:ea typeface="宋体" panose="02010600030101010101" pitchFamily="2" charset="-122"/>
              <a:cs typeface="Instrument Sans Medium" pitchFamily="34" charset="-120"/>
            </a:endParaRPr>
          </a:p>
          <a:p>
            <a:pPr marL="0" indent="0" algn="l">
              <a:lnSpc>
                <a:spcPts val="2500"/>
              </a:lnSpc>
              <a:buSzPct val="100000"/>
              <a:buFont typeface="+mj-lt"/>
              <a:buNone/>
            </a:pPr>
            <a:r>
              <a:rPr lang="zh-CN" altLang="en-US" sz="1550" dirty="0">
                <a:solidFill>
                  <a:srgbClr val="5B5F71"/>
                </a:solidFill>
                <a:latin typeface="Instrument Sans Medium" pitchFamily="34" charset="0"/>
                <a:ea typeface="宋体" panose="02010600030101010101" pitchFamily="2" charset="-122"/>
                <a:cs typeface="Instrument Sans Medium" pitchFamily="34" charset="-120"/>
              </a:rPr>
              <a:t>，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支持上电彩条自检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982051"/>
            <a:ext cx="7632025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SzPct val="100000"/>
              <a:buFont typeface="+mj-lt"/>
              <a:buNone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输入交互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:复用板载USB-JTAG的UART(115200)接口,实现键盘字符输入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369004"/>
            <a:ext cx="7632025" cy="63507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SzPct val="100000"/>
              <a:buFont typeface="+mj-lt"/>
              <a:buNone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总线集成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:自定义IP挂载于ICB总线0x5槽位(基址0x10014000),遵循Valid/Ready握手协议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6073497"/>
            <a:ext cx="7632025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SzPct val="100000"/>
              <a:buFont typeface="+mj-lt"/>
              <a:buNone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软硬协同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:硬件负责像素渲染与光标维护,软件负责命令解析与回显逻辑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9163288" y="6262291"/>
            <a:ext cx="4926568" cy="63507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通过精心设计的架构,我们实现了一个高度集成的字符终端系统,将底层硬件逻辑与上层软件应用无缝连接。</a:t>
            </a:r>
            <a:endParaRPr lang="en-US" sz="1550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rcRect t="12888" b="16160"/>
          <a:stretch>
            <a:fillRect/>
          </a:stretch>
        </p:blipFill>
        <p:spPr>
          <a:xfrm>
            <a:off x="9628505" y="1230630"/>
            <a:ext cx="3880485" cy="489458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4345" y="7550150"/>
            <a:ext cx="2628900" cy="5524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0"/>
          <p:cNvSpPr/>
          <p:nvPr/>
        </p:nvSpPr>
        <p:spPr>
          <a:xfrm>
            <a:off x="436920" y="545822"/>
            <a:ext cx="4961811" cy="6200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zh-CN" altLang="en-US" sz="39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二、系统架构与设计解析</a:t>
            </a: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pic>
        <p:nvPicPr>
          <p:cNvPr id="35" name="图片 34" descr="显示流水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7335" y="1957070"/>
            <a:ext cx="8717280" cy="475869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555" y="6094095"/>
            <a:ext cx="495300" cy="495300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9236710" y="1901190"/>
            <a:ext cx="4876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本设</a:t>
            </a:r>
            <a:r>
              <a:rPr lang="zh-CN" altLang="en-US" sz="1800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计的</a:t>
            </a:r>
            <a:r>
              <a:rPr lang="zh-CN" altLang="en-US" sz="1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核心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是将一个自定义的字符终端作为外设，通过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ICB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总线挂接到蜂鸟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E203 CPU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核上。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9363710" y="2931795"/>
            <a:ext cx="48768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E203 CPU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</a:t>
            </a:r>
            <a:r>
              <a:rPr lang="en-US" altLang="zh-CN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ICB</a:t>
            </a:r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总线读写外设寄存器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，实现对终端的完全控制，如写入字符、移动光标、清屏等。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9363710" y="4039870"/>
            <a:ext cx="48768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软硬件分离：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终端硬件独立处理视频时序生成、字符渲染和像素输出，实现了软硬件任务的分离。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4345" y="7550150"/>
            <a:ext cx="2628900" cy="552450"/>
          </a:xfrm>
          <a:prstGeom prst="rect">
            <a:avLst/>
          </a:prstGeom>
        </p:spPr>
      </p:pic>
      <p:sp>
        <p:nvSpPr>
          <p:cNvPr id="41" name="文本框 40"/>
          <p:cNvSpPr txBox="1"/>
          <p:nvPr/>
        </p:nvSpPr>
        <p:spPr>
          <a:xfrm>
            <a:off x="436880" y="1235710"/>
            <a:ext cx="4876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）系统总体架构</a:t>
            </a:r>
            <a:endParaRPr lang="zh-CN" altLang="en-US" sz="28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9363710" y="5147945"/>
            <a:ext cx="48768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硬件平台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endParaRPr lang="en-US" altLang="zh-CN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Tang Primer20K(GW2A-18)+Dock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底板。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zh-CN" altLang="en-US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时钟域设计：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系统主频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:27MHz (PLL Bypass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直连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CPU)</a:t>
            </a:r>
            <a:endParaRPr lang="en-US" altLang="zh-CN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像素时钟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:~18MHz (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驱动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800</a:t>
            </a:r>
            <a:r>
              <a:rPr lang="en-US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×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480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分辨率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endParaRPr lang="en-US" altLang="zh-CN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en-US" altLang="zh-CN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en-US" altLang="zh-CN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0"/>
          <p:cNvSpPr/>
          <p:nvPr/>
        </p:nvSpPr>
        <p:spPr>
          <a:xfrm>
            <a:off x="436920" y="545822"/>
            <a:ext cx="4961811" cy="6200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zh-CN" altLang="en-US" sz="39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二、系统架构与设计解析</a:t>
            </a: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436880" y="1235710"/>
            <a:ext cx="4876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）硬件部分</a:t>
            </a:r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设计</a:t>
            </a:r>
            <a:endParaRPr lang="zh-CN" altLang="en-US" sz="28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3" name="图片 32" descr="架构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6695" y="2794000"/>
            <a:ext cx="7312025" cy="3364230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4345" y="7597775"/>
            <a:ext cx="2628900" cy="552450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8430895" y="1687830"/>
            <a:ext cx="48768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uart_rx.v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：模块解码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115200bps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的串行数据，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FIFO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缓存接收到的字符，解决时钟域与速率匹配问题。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930515" y="1165860"/>
            <a:ext cx="487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1.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输入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子系统</a:t>
            </a:r>
            <a:endParaRPr lang="zh-CN" altLang="en-US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430895" y="3193415"/>
            <a:ext cx="4876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fpga_terminal_icb.v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实现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ICB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总线协议，封装寄存器组，作为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CPU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与终端硬件的桥梁。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987665" y="2671445"/>
            <a:ext cx="487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2.</a:t>
            </a:r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CPU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接口</a:t>
            </a:r>
            <a:endParaRPr lang="zh-CN" altLang="en-US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488045" y="4494530"/>
            <a:ext cx="4876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硬件状态机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(FSM)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控制启动流程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彩条、信息、提示符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与用户交互逻辑。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7987665" y="3972560"/>
            <a:ext cx="487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3.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核心逻辑</a:t>
            </a:r>
            <a:endParaRPr lang="zh-CN" altLang="en-US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430895" y="5861685"/>
            <a:ext cx="48768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video_ram.v:3000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字节双口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RAM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，存储屏幕字符。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font_rom.v: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内置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8X16 ASCH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点阵字库。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text_display.v: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根据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VRAM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内容和字库，将字符渲染为像索点。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lcd driver.v: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生成严格的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800X480@60HzHDMI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时序信号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(HSYNC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VSYNC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DE)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930515" y="5339715"/>
            <a:ext cx="487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4.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显示管线</a:t>
            </a:r>
            <a:endParaRPr lang="zh-CN" altLang="en-US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0"/>
          <p:cNvSpPr/>
          <p:nvPr/>
        </p:nvSpPr>
        <p:spPr>
          <a:xfrm>
            <a:off x="436920" y="545822"/>
            <a:ext cx="4961811" cy="6200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zh-CN" altLang="en-US" sz="39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二、系统架构与设计解析</a:t>
            </a: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436880" y="1235710"/>
            <a:ext cx="4876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）硬件部分</a:t>
            </a:r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状态机</a:t>
            </a:r>
            <a:endParaRPr lang="zh-CN" altLang="en-US" sz="28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04345" y="7597775"/>
            <a:ext cx="2628900" cy="552450"/>
          </a:xfrm>
          <a:prstGeom prst="rect">
            <a:avLst/>
          </a:prstGeom>
        </p:spPr>
      </p:pic>
      <p:sp>
        <p:nvSpPr>
          <p:cNvPr id="37" name="文本框 36"/>
          <p:cNvSpPr txBox="1"/>
          <p:nvPr>
            <p:custDataLst>
              <p:tags r:id="rId2"/>
            </p:custDataLst>
          </p:nvPr>
        </p:nvSpPr>
        <p:spPr>
          <a:xfrm>
            <a:off x="7857490" y="2232025"/>
            <a:ext cx="49904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系统上电或复位后进入此状态。控制器使能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bar_active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信号，驱动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text_display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模块输出彩条。持续约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秒，确保显示器完成时序锁定。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5" name="文本框 34"/>
          <p:cNvSpPr txBox="1"/>
          <p:nvPr>
            <p:custDataLst>
              <p:tags r:id="rId3"/>
            </p:custDataLst>
          </p:nvPr>
        </p:nvSpPr>
        <p:spPr>
          <a:xfrm>
            <a:off x="7399655" y="1710055"/>
            <a:ext cx="487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SINIT(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初始化</a:t>
            </a:r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endParaRPr lang="en-US" altLang="zh-CN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文本框 35"/>
          <p:cNvSpPr txBox="1"/>
          <p:nvPr>
            <p:custDataLst>
              <p:tags r:id="rId4"/>
            </p:custDataLst>
          </p:nvPr>
        </p:nvSpPr>
        <p:spPr>
          <a:xfrm>
            <a:off x="7900035" y="3737610"/>
            <a:ext cx="4876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秒计时结束后，状态机自动向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VRAM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写入项目名称、作者学号及串口参数等硬编码信息。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5"/>
            </p:custDataLst>
          </p:nvPr>
        </p:nvSpPr>
        <p:spPr>
          <a:xfrm>
            <a:off x="7456805" y="3215640"/>
            <a:ext cx="487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SINFO(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显示信息</a:t>
            </a:r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endParaRPr lang="en-US" altLang="zh-CN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6"/>
            </p:custDataLst>
          </p:nvPr>
        </p:nvSpPr>
        <p:spPr>
          <a:xfrm>
            <a:off x="7957185" y="5038725"/>
            <a:ext cx="4876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硬件自动执行清屏操作，并将光标复位至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(0,0)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，随后写入交互提示符</a:t>
            </a:r>
            <a:r>
              <a:rPr lang="en-US" altLang="zh-CN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root@shen_kai:#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2" name="文本框 41"/>
          <p:cNvSpPr txBox="1"/>
          <p:nvPr>
            <p:custDataLst>
              <p:tags r:id="rId7"/>
            </p:custDataLst>
          </p:nvPr>
        </p:nvSpPr>
        <p:spPr>
          <a:xfrm>
            <a:off x="7456805" y="4516755"/>
            <a:ext cx="487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S_CLEAR_ALL&amp;SPROMPT</a:t>
            </a:r>
            <a:endParaRPr lang="en-US" altLang="zh-CN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3" name="文本框 42"/>
          <p:cNvSpPr txBox="1"/>
          <p:nvPr>
            <p:custDataLst>
              <p:tags r:id="rId8"/>
            </p:custDataLst>
          </p:nvPr>
        </p:nvSpPr>
        <p:spPr>
          <a:xfrm>
            <a:off x="7900035" y="6405880"/>
            <a:ext cx="4876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完成所有自举任务后，进入空闲状态，等待并处理来自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UART FIFO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的字符输入。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4" name="文本框 43"/>
          <p:cNvSpPr txBox="1"/>
          <p:nvPr>
            <p:custDataLst>
              <p:tags r:id="rId9"/>
            </p:custDataLst>
          </p:nvPr>
        </p:nvSpPr>
        <p:spPr>
          <a:xfrm>
            <a:off x="7456805" y="5883910"/>
            <a:ext cx="487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SIDLE(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空闲</a:t>
            </a:r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交互</a:t>
            </a:r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endParaRPr lang="en-US" altLang="zh-CN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2170" y="1859915"/>
            <a:ext cx="5861050" cy="57321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0"/>
          <p:cNvSpPr/>
          <p:nvPr/>
        </p:nvSpPr>
        <p:spPr>
          <a:xfrm>
            <a:off x="436920" y="545822"/>
            <a:ext cx="4961811" cy="6200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zh-CN" altLang="en-US" sz="39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二、系统架构与设计解析</a:t>
            </a: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436880" y="1235710"/>
            <a:ext cx="72015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</a:t>
            </a:r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软件部分：固件实现的轮询式交互回显</a:t>
            </a:r>
            <a:endParaRPr lang="zh-CN" altLang="en-US" sz="28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04345" y="7597775"/>
            <a:ext cx="2628900" cy="552450"/>
          </a:xfrm>
          <a:prstGeom prst="rect">
            <a:avLst/>
          </a:prstGeom>
        </p:spPr>
      </p:pic>
      <p:sp>
        <p:nvSpPr>
          <p:cNvPr id="37" name="文本框 36"/>
          <p:cNvSpPr txBox="1"/>
          <p:nvPr>
            <p:custDataLst>
              <p:tags r:id="rId2"/>
            </p:custDataLst>
          </p:nvPr>
        </p:nvSpPr>
        <p:spPr>
          <a:xfrm>
            <a:off x="7787640" y="2349500"/>
            <a:ext cx="49904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main.c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中，软件首先执行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init()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初始化，然后通过一个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short_delay()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或查询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STATUS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寄存器的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bar_active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位，等待硬件自举流程结束。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5" name="文本框 34"/>
          <p:cNvSpPr txBox="1"/>
          <p:nvPr>
            <p:custDataLst>
              <p:tags r:id="rId3"/>
            </p:custDataLst>
          </p:nvPr>
        </p:nvSpPr>
        <p:spPr>
          <a:xfrm>
            <a:off x="7329805" y="1827530"/>
            <a:ext cx="487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1.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初始化与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等待</a:t>
            </a:r>
            <a:endParaRPr lang="zh-CN" altLang="en-US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文本框 35"/>
          <p:cNvSpPr txBox="1"/>
          <p:nvPr>
            <p:custDataLst>
              <p:tags r:id="rId4"/>
            </p:custDataLst>
          </p:nvPr>
        </p:nvSpPr>
        <p:spPr>
          <a:xfrm>
            <a:off x="7830185" y="3889375"/>
            <a:ext cx="56191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硬件流程结束后，软件调用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term_print()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函数，通过写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ICB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寄存器，在屏幕上打印学号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姓名等信息，标志着软件已接管控制。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5"/>
            </p:custDataLst>
          </p:nvPr>
        </p:nvSpPr>
        <p:spPr>
          <a:xfrm>
            <a:off x="7386955" y="3402330"/>
            <a:ext cx="487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2.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输出软件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提示</a:t>
            </a:r>
            <a:endParaRPr lang="zh-CN" altLang="en-US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6"/>
            </p:custDataLst>
          </p:nvPr>
        </p:nvSpPr>
        <p:spPr>
          <a:xfrm>
            <a:off x="7830185" y="5604510"/>
            <a:ext cx="557974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while(1)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循环中，软件持续调用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term_pop_char(&amp;ch)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，该函数通过读取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RXPOP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寄存器来检查并获取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UARTFIFO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中的新字符。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若接收到字符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(ch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有效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，则立即调用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term write_char(ch)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，通过向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CHARIN 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寄存器写入该字符，实现输入回显。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2" name="文本框 41"/>
          <p:cNvSpPr txBox="1"/>
          <p:nvPr>
            <p:custDataLst>
              <p:tags r:id="rId7"/>
            </p:custDataLst>
          </p:nvPr>
        </p:nvSpPr>
        <p:spPr>
          <a:xfrm>
            <a:off x="7386955" y="4977765"/>
            <a:ext cx="487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3.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轮询</a:t>
            </a:r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读取</a:t>
            </a:r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回显循环</a:t>
            </a:r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endParaRPr lang="en-US" altLang="zh-CN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2" name="图片 1" descr="软件流程图"/>
          <p:cNvPicPr>
            <a:picLocks noChangeAspect="1"/>
          </p:cNvPicPr>
          <p:nvPr/>
        </p:nvPicPr>
        <p:blipFill>
          <a:blip r:embed="rId8"/>
          <a:srcRect l="15710" r="15566"/>
          <a:stretch>
            <a:fillRect/>
          </a:stretch>
        </p:blipFill>
        <p:spPr>
          <a:xfrm>
            <a:off x="377190" y="2232025"/>
            <a:ext cx="6438265" cy="511429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9"/>
            </p:custDataLst>
          </p:nvPr>
        </p:nvSpPr>
        <p:spPr>
          <a:xfrm>
            <a:off x="2513965" y="7478395"/>
            <a:ext cx="99485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注：这种软硬件分工模式</a:t>
            </a:r>
            <a:r>
              <a:rPr lang="en-US" altLang="zh-CN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硬件负责启动显示，软件负责后续交互</a:t>
            </a:r>
            <a:r>
              <a:rPr lang="en-US" altLang="zh-CN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是典型的嵌入式协同设</a:t>
            </a:r>
            <a:endParaRPr lang="zh-CN" altLang="en-US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计，兼顾了启动速度和交互灵活性。</a:t>
            </a:r>
            <a:endParaRPr lang="zh-CN" altLang="en-US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0"/>
          <p:cNvSpPr/>
          <p:nvPr/>
        </p:nvSpPr>
        <p:spPr>
          <a:xfrm>
            <a:off x="436920" y="545822"/>
            <a:ext cx="4961811" cy="6200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zh-CN" altLang="en-US" sz="39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三、结果说明与</a:t>
            </a:r>
            <a:r>
              <a:rPr lang="zh-CN" altLang="en-US" sz="39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验证</a:t>
            </a: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436880" y="1235710"/>
            <a:ext cx="28384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）仿真</a:t>
            </a:r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波形</a:t>
            </a:r>
            <a:endParaRPr lang="zh-CN" altLang="en-US" sz="28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04345" y="7597775"/>
            <a:ext cx="2628900" cy="55245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393190" y="7240270"/>
            <a:ext cx="26295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仿真时显示</a:t>
            </a: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的总体</a:t>
            </a: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层级</a:t>
            </a:r>
            <a:endParaRPr lang="zh-CN" altLang="en-US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" name="图片 2" descr="1-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15" y="1827530"/>
            <a:ext cx="5469255" cy="5096510"/>
          </a:xfrm>
          <a:prstGeom prst="rect">
            <a:avLst/>
          </a:prstGeom>
        </p:spPr>
      </p:pic>
      <p:pic>
        <p:nvPicPr>
          <p:cNvPr id="5" name="图片 4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1055" y="123190"/>
            <a:ext cx="4583430" cy="3036570"/>
          </a:xfrm>
          <a:prstGeom prst="rect">
            <a:avLst/>
          </a:prstGeom>
        </p:spPr>
      </p:pic>
      <p:pic>
        <p:nvPicPr>
          <p:cNvPr id="6" name="图片 5" descr="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945" y="2610485"/>
            <a:ext cx="4565015" cy="2773680"/>
          </a:xfrm>
          <a:prstGeom prst="rect">
            <a:avLst/>
          </a:prstGeom>
        </p:spPr>
      </p:pic>
      <p:pic>
        <p:nvPicPr>
          <p:cNvPr id="7" name="图片 6" descr="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9945" y="5389880"/>
            <a:ext cx="4549140" cy="2760345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10498455" y="1165860"/>
            <a:ext cx="39973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term_uart_rx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发送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“A”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：起始位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=0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8 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数据位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LSB</a:t>
            </a:r>
            <a:r>
              <a:rPr lang="en-US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→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MSB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0x41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），停止位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=1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，位宽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≈8.68</a:t>
            </a:r>
            <a:r>
              <a:rPr lang="en-US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µ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115200bps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8"/>
            </p:custDataLst>
          </p:nvPr>
        </p:nvSpPr>
        <p:spPr>
          <a:xfrm>
            <a:off x="10498455" y="705485"/>
            <a:ext cx="34410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1.</a:t>
            </a:r>
            <a:r>
              <a:rPr lang="en-US" altLang="zh-CN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UART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帧</a:t>
            </a:r>
            <a:endParaRPr lang="zh-CN" altLang="en-US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9"/>
            </p:custDataLst>
          </p:nvPr>
        </p:nvSpPr>
        <p:spPr>
          <a:xfrm>
            <a:off x="10484485" y="3536315"/>
            <a:ext cx="399732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lcd_dclk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连续方波。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lcd_hs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为低脉冲（行同步，周期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≈31.7</a:t>
            </a:r>
            <a:r>
              <a:rPr lang="en-US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µ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）；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lcd_de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低有效，长低脉冲对应行内有效区；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lcd_vs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在本窗口高电平（帧同步低脉冲周期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≈16.7ms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，当前窗口未落入）。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10"/>
            </p:custDataLst>
          </p:nvPr>
        </p:nvSpPr>
        <p:spPr>
          <a:xfrm>
            <a:off x="10484485" y="3075940"/>
            <a:ext cx="34410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2.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显示时序</a:t>
            </a:r>
            <a:endParaRPr lang="zh-CN" altLang="en-US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11"/>
            </p:custDataLst>
          </p:nvPr>
        </p:nvSpPr>
        <p:spPr>
          <a:xfrm>
            <a:off x="10459085" y="6463665"/>
            <a:ext cx="39973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bar_active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从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1</a:t>
            </a:r>
            <a:r>
              <a:rPr lang="en-US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→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0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，表明彩条结束进入文本模式，同时</a:t>
            </a:r>
            <a:r>
              <a:rPr lang="en-US" altLang="zh-CN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lcd_hs/de/dclk</a:t>
            </a:r>
            <a:r>
              <a:rPr lang="zh-CN" altLang="en-US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时序正常。</a:t>
            </a:r>
            <a:endParaRPr lang="zh-CN" altLang="en-US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12"/>
            </p:custDataLst>
          </p:nvPr>
        </p:nvSpPr>
        <p:spPr>
          <a:xfrm>
            <a:off x="10459085" y="6003290"/>
            <a:ext cx="34410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3.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彩条</a:t>
            </a:r>
            <a:r>
              <a:rPr lang="en-US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→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文本切换</a:t>
            </a:r>
            <a:endParaRPr lang="zh-CN" altLang="en-US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0"/>
          <p:cNvSpPr/>
          <p:nvPr/>
        </p:nvSpPr>
        <p:spPr>
          <a:xfrm>
            <a:off x="436920" y="545822"/>
            <a:ext cx="4961811" cy="6200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zh-CN" altLang="en-US" sz="39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三、结果说明与</a:t>
            </a:r>
            <a:r>
              <a:rPr lang="zh-CN" altLang="en-US" sz="3900" b="1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验证</a:t>
            </a: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zh-CN" altLang="en-US" sz="3900" b="1" dirty="0">
              <a:solidFill>
                <a:srgbClr val="505468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436880" y="1235710"/>
            <a:ext cx="28384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）上</a:t>
            </a:r>
            <a:r>
              <a:rPr lang="zh-CN" altLang="en-US" sz="28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板测试</a:t>
            </a:r>
            <a:endParaRPr lang="zh-CN" altLang="en-US" sz="28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04345" y="7597775"/>
            <a:ext cx="2628900" cy="552450"/>
          </a:xfrm>
          <a:prstGeom prst="rect">
            <a:avLst/>
          </a:prstGeom>
        </p:spPr>
      </p:pic>
      <p:pic>
        <p:nvPicPr>
          <p:cNvPr id="2" name="图片 1" descr="彩条"/>
          <p:cNvPicPr>
            <a:picLocks noChangeAspect="1"/>
          </p:cNvPicPr>
          <p:nvPr/>
        </p:nvPicPr>
        <p:blipFill>
          <a:blip r:embed="rId2"/>
          <a:srcRect l="19924" r="21879"/>
          <a:stretch>
            <a:fillRect/>
          </a:stretch>
        </p:blipFill>
        <p:spPr>
          <a:xfrm>
            <a:off x="245110" y="1757680"/>
            <a:ext cx="3777615" cy="2924175"/>
          </a:xfrm>
          <a:prstGeom prst="rect">
            <a:avLst/>
          </a:prstGeom>
        </p:spPr>
      </p:pic>
      <p:pic>
        <p:nvPicPr>
          <p:cNvPr id="15" name="图片 14" descr="信息打印"/>
          <p:cNvPicPr>
            <a:picLocks noChangeAspect="1"/>
          </p:cNvPicPr>
          <p:nvPr/>
        </p:nvPicPr>
        <p:blipFill>
          <a:blip r:embed="rId3"/>
          <a:srcRect l="17348" r="27505"/>
          <a:stretch>
            <a:fillRect/>
          </a:stretch>
        </p:blipFill>
        <p:spPr>
          <a:xfrm>
            <a:off x="4607560" y="1757680"/>
            <a:ext cx="3588385" cy="2927985"/>
          </a:xfrm>
          <a:prstGeom prst="rect">
            <a:avLst/>
          </a:prstGeom>
        </p:spPr>
      </p:pic>
      <p:sp>
        <p:nvSpPr>
          <p:cNvPr id="16" name="右箭头 15"/>
          <p:cNvSpPr/>
          <p:nvPr/>
        </p:nvSpPr>
        <p:spPr>
          <a:xfrm>
            <a:off x="4022725" y="3069590"/>
            <a:ext cx="584835" cy="20891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7" name="图片 16" descr="终端演示1"/>
          <p:cNvPicPr>
            <a:picLocks noChangeAspect="1"/>
          </p:cNvPicPr>
          <p:nvPr/>
        </p:nvPicPr>
        <p:blipFill>
          <a:blip r:embed="rId4"/>
          <a:srcRect l="13600" r="29949"/>
          <a:stretch>
            <a:fillRect/>
          </a:stretch>
        </p:blipFill>
        <p:spPr>
          <a:xfrm>
            <a:off x="8971280" y="1735455"/>
            <a:ext cx="3683000" cy="2931160"/>
          </a:xfrm>
          <a:prstGeom prst="rect">
            <a:avLst/>
          </a:prstGeom>
        </p:spPr>
      </p:pic>
      <p:sp>
        <p:nvSpPr>
          <p:cNvPr id="18" name="右箭头 17"/>
          <p:cNvSpPr/>
          <p:nvPr/>
        </p:nvSpPr>
        <p:spPr>
          <a:xfrm>
            <a:off x="8195945" y="3117215"/>
            <a:ext cx="791845" cy="20891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720090" y="4817745"/>
            <a:ext cx="25781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·1.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上电后的彩条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自检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754245" y="4817745"/>
            <a:ext cx="36302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·2.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硬件自动打印的初始化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信息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905240" y="4817745"/>
            <a:ext cx="41065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·3.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用户通过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UART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输入并且获得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回显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72820" y="5692140"/>
            <a:ext cx="6906260" cy="24587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1.固件编译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:在firmware/hello_world目录执行 make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clean &amp;&amp; make 生成最新的ram.hex。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2.FPGA综合与布局布线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:在GowinIDE中，确保工程引用了最新的ram.hex作为ROM初始化文件。选择GW2A-18器件运行完整流程生成比特流文件。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3.烧录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:使用Gowin Programmer或openFPGALoader，通过USB-JTAG将生成的.fs文件烧录至FPGA。</a:t>
            </a:r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100" y="5691505"/>
            <a:ext cx="506730" cy="53467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100" y="6429375"/>
            <a:ext cx="601980" cy="676275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275" y="7308850"/>
            <a:ext cx="579120" cy="629920"/>
          </a:xfrm>
          <a:prstGeom prst="rect">
            <a:avLst/>
          </a:prstGeom>
        </p:spPr>
      </p:pic>
      <p:sp>
        <p:nvSpPr>
          <p:cNvPr id="25" name="文本框 24"/>
          <p:cNvSpPr txBox="1"/>
          <p:nvPr>
            <p:custDataLst>
              <p:tags r:id="rId8"/>
            </p:custDataLst>
          </p:nvPr>
        </p:nvSpPr>
        <p:spPr>
          <a:xfrm>
            <a:off x="436880" y="5208905"/>
            <a:ext cx="34410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烧录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流程</a:t>
            </a:r>
            <a:endParaRPr lang="zh-CN" altLang="en-US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977505" y="5692140"/>
            <a:ext cx="6080760" cy="24587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连接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:PC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端通过串口工具连接到板载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USB-JTAG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UART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口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(115200 8N1)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观察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上电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复位，观察显示器是否按预期顺序显示彩条、信息、提示符。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交互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从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PC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端输入字符，验证屏幕回显、换行、退格等功能是否正常，无丢字或重字。</a:t>
            </a:r>
            <a:endParaRPr lang="zh-CN" altLang="en-US"/>
          </a:p>
        </p:txBody>
      </p:sp>
      <p:sp>
        <p:nvSpPr>
          <p:cNvPr id="30" name="文本框 29"/>
          <p:cNvSpPr txBox="1"/>
          <p:nvPr>
            <p:custDataLst>
              <p:tags r:id="rId9"/>
            </p:custDataLst>
          </p:nvPr>
        </p:nvSpPr>
        <p:spPr>
          <a:xfrm>
            <a:off x="7879080" y="5208905"/>
            <a:ext cx="30302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测试</a:t>
            </a:r>
            <a:r>
              <a:rPr lang="zh-CN" altLang="en-US" sz="2400" b="1">
                <a:solidFill>
                  <a:srgbClr val="6E707A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流程</a:t>
            </a:r>
            <a:endParaRPr lang="zh-CN" altLang="en-US" sz="2400" b="1">
              <a:solidFill>
                <a:srgbClr val="6E707A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86.8,&quot;left&quot;:582.65,&quot;top&quot;:68.4,&quot;width&quot;:468.1}"/>
</p:tagLst>
</file>

<file path=ppt/tags/tag10.xml><?xml version="1.0" encoding="utf-8"?>
<p:tagLst xmlns:p="http://schemas.openxmlformats.org/presentationml/2006/main">
  <p:tag name="KSO_WM_DIAGRAM_VIRTUALLY_FRAME" val="{&quot;height&quot;:446.05,&quot;left&quot;:577.15,&quot;top&quot;:142.8,&quot;width&quot;:481.85}"/>
</p:tagLst>
</file>

<file path=ppt/tags/tag11.xml><?xml version="1.0" encoding="utf-8"?>
<p:tagLst xmlns:p="http://schemas.openxmlformats.org/presentationml/2006/main">
  <p:tag name="KSO_WM_DIAGRAM_VIRTUALLY_FRAME" val="{&quot;height&quot;:446.05,&quot;left&quot;:577.15,&quot;top&quot;:142.8,&quot;width&quot;:481.85}"/>
</p:tagLst>
</file>

<file path=ppt/tags/tag12.xml><?xml version="1.0" encoding="utf-8"?>
<p:tagLst xmlns:p="http://schemas.openxmlformats.org/presentationml/2006/main">
  <p:tag name="KSO_WM_DIAGRAM_VIRTUALLY_FRAME" val="{&quot;height&quot;:446.05,&quot;left&quot;:577.15,&quot;top&quot;:142.8,&quot;width&quot;:481.85}"/>
</p:tagLst>
</file>

<file path=ppt/tags/tag13.xml><?xml version="1.0" encoding="utf-8"?>
<p:tagLst xmlns:p="http://schemas.openxmlformats.org/presentationml/2006/main">
  <p:tag name="KSO_WM_DIAGRAM_VIRTUALLY_FRAME" val="{&quot;height&quot;:446.05,&quot;left&quot;:577.15,&quot;top&quot;:142.8,&quot;width&quot;:481.85}"/>
</p:tagLst>
</file>

<file path=ppt/tags/tag14.xml><?xml version="1.0" encoding="utf-8"?>
<p:tagLst xmlns:p="http://schemas.openxmlformats.org/presentationml/2006/main">
  <p:tag name="KSO_WM_DIAGRAM_VIRTUALLY_FRAME" val="{&quot;height&quot;:446.05,&quot;left&quot;:577.15,&quot;top&quot;:142.8,&quot;width&quot;:481.85}"/>
</p:tagLst>
</file>

<file path=ppt/tags/tag15.xml><?xml version="1.0" encoding="utf-8"?>
<p:tagLst xmlns:p="http://schemas.openxmlformats.org/presentationml/2006/main">
  <p:tag name="KSO_WM_DIAGRAM_VIRTUALLY_FRAME" val="{&quot;height&quot;:446.05,&quot;left&quot;:577.15,&quot;top&quot;:142.8,&quot;width&quot;:481.85}"/>
</p:tagLst>
</file>

<file path=ppt/tags/tag16.xml><?xml version="1.0" encoding="utf-8"?>
<p:tagLst xmlns:p="http://schemas.openxmlformats.org/presentationml/2006/main">
  <p:tag name="KSO_WM_DIAGRAM_VIRTUALLY_FRAME" val="{&quot;height&quot;:446.05,&quot;left&quot;:577.15,&quot;top&quot;:142.8,&quot;width&quot;:481.85}"/>
</p:tagLst>
</file>

<file path=ppt/tags/tag17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18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19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2.xml><?xml version="1.0" encoding="utf-8"?>
<p:tagLst xmlns:p="http://schemas.openxmlformats.org/presentationml/2006/main">
  <p:tag name="KSO_WM_DIAGRAM_VIRTUALLY_FRAME" val="{&quot;height&quot;:486.8,&quot;left&quot;:582.65,&quot;top&quot;:68.4,&quot;width&quot;:468.1}"/>
</p:tagLst>
</file>

<file path=ppt/tags/tag20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21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22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23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24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25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26.xml><?xml version="1.0" encoding="utf-8"?>
<p:tagLst xmlns:p="http://schemas.openxmlformats.org/presentationml/2006/main">
  <p:tag name="KSO_WM_DIAGRAM_VIRTUALLY_FRAME" val="{&quot;height&quot;:486.8,&quot;left&quot;:582.65,&quot;top&quot;:68.4,&quot;width&quot;:468.1}"/>
</p:tagLst>
</file>

<file path=ppt/tags/tag27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28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29.xml><?xml version="1.0" encoding="utf-8"?>
<p:tagLst xmlns:p="http://schemas.openxmlformats.org/presentationml/2006/main">
  <p:tag name="KSO_WM_DIAGRAM_VIRTUALLY_FRAME" val="{&quot;height&quot;:486.8,&quot;left&quot;:582.65,&quot;top&quot;:68.4,&quot;width&quot;:468.1}"/>
</p:tagLst>
</file>

<file path=ppt/tags/tag3.xml><?xml version="1.0" encoding="utf-8"?>
<p:tagLst xmlns:p="http://schemas.openxmlformats.org/presentationml/2006/main">
  <p:tag name="KSO_WM_DIAGRAM_VIRTUALLY_FRAME" val="{&quot;height&quot;:486.8,&quot;left&quot;:582.65,&quot;top&quot;:68.4,&quot;width&quot;:468.1}"/>
</p:tagLst>
</file>

<file path=ppt/tags/tag30.xml><?xml version="1.0" encoding="utf-8"?>
<p:tagLst xmlns:p="http://schemas.openxmlformats.org/presentationml/2006/main">
  <p:tag name="KSO_WM_DIAGRAM_VIRTUALLY_FRAME" val="{&quot;height&quot;:533.3,&quot;left&quot;:577.15,&quot;top&quot;:55.55,&quot;width&quot;:564.25}"/>
</p:tagLst>
</file>

<file path=ppt/tags/tag31.xml><?xml version="1.0" encoding="utf-8"?>
<p:tagLst xmlns:p="http://schemas.openxmlformats.org/presentationml/2006/main">
  <p:tag name="resource_record_key" val="{&quot;10&quot;:[21560263,50029451,3504161,50063053,50062654,21573299]}"/>
</p:tagLst>
</file>

<file path=ppt/tags/tag4.xml><?xml version="1.0" encoding="utf-8"?>
<p:tagLst xmlns:p="http://schemas.openxmlformats.org/presentationml/2006/main">
  <p:tag name="KSO_WM_DIAGRAM_VIRTUALLY_FRAME" val="{&quot;height&quot;:486.8,&quot;left&quot;:582.65,&quot;top&quot;:68.4,&quot;width&quot;:468.1}"/>
</p:tagLst>
</file>

<file path=ppt/tags/tag5.xml><?xml version="1.0" encoding="utf-8"?>
<p:tagLst xmlns:p="http://schemas.openxmlformats.org/presentationml/2006/main">
  <p:tag name="KSO_WM_DIAGRAM_VIRTUALLY_FRAME" val="{&quot;height&quot;:486.8,&quot;left&quot;:582.65,&quot;top&quot;:68.4,&quot;width&quot;:468.1}"/>
</p:tagLst>
</file>

<file path=ppt/tags/tag6.xml><?xml version="1.0" encoding="utf-8"?>
<p:tagLst xmlns:p="http://schemas.openxmlformats.org/presentationml/2006/main">
  <p:tag name="KSO_WM_DIAGRAM_VIRTUALLY_FRAME" val="{&quot;height&quot;:486.8,&quot;left&quot;:582.65,&quot;top&quot;:68.4,&quot;width&quot;:468.1}"/>
</p:tagLst>
</file>

<file path=ppt/tags/tag7.xml><?xml version="1.0" encoding="utf-8"?>
<p:tagLst xmlns:p="http://schemas.openxmlformats.org/presentationml/2006/main">
  <p:tag name="KSO_WM_DIAGRAM_VIRTUALLY_FRAME" val="{&quot;height&quot;:486.8,&quot;left&quot;:582.65,&quot;top&quot;:68.4,&quot;width&quot;:468.1}"/>
</p:tagLst>
</file>

<file path=ppt/tags/tag8.xml><?xml version="1.0" encoding="utf-8"?>
<p:tagLst xmlns:p="http://schemas.openxmlformats.org/presentationml/2006/main">
  <p:tag name="KSO_WM_DIAGRAM_VIRTUALLY_FRAME" val="{&quot;height&quot;:486.8,&quot;left&quot;:582.65,&quot;top&quot;:68.4,&quot;width&quot;:468.1}"/>
</p:tagLst>
</file>

<file path=ppt/tags/tag9.xml><?xml version="1.0" encoding="utf-8"?>
<p:tagLst xmlns:p="http://schemas.openxmlformats.org/presentationml/2006/main">
  <p:tag name="KSO_WM_DIAGRAM_VIRTUALLY_FRAME" val="{&quot;height&quot;:446.05,&quot;left&quot;:577.15,&quot;top&quot;:142.8,&quot;width&quot;:481.85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3056</Words>
  <Application>WPS 演示</Application>
  <PresentationFormat>On-screen Show (16:9)</PresentationFormat>
  <Paragraphs>211</Paragraphs>
  <Slides>11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33" baseType="lpstr">
      <vt:lpstr>Arial</vt:lpstr>
      <vt:lpstr>宋体</vt:lpstr>
      <vt:lpstr>Wingdings</vt:lpstr>
      <vt:lpstr>Instrument Sans Semi Bold</vt:lpstr>
      <vt:lpstr>Instrument Sans Semi Bold</vt:lpstr>
      <vt:lpstr>Instrument Sans Semi Bold</vt:lpstr>
      <vt:lpstr>Instrument Sans Medium</vt:lpstr>
      <vt:lpstr>Instrument Sans Medium</vt:lpstr>
      <vt:lpstr>Instrument Sans Medium</vt:lpstr>
      <vt:lpstr>Instrument Sans Light</vt:lpstr>
      <vt:lpstr>Segoe Print</vt:lpstr>
      <vt:lpstr>Instrument Sans Light</vt:lpstr>
      <vt:lpstr>Instrument Sans Light</vt:lpstr>
      <vt:lpstr>MingLiU-ExtB</vt:lpstr>
      <vt:lpstr>Calibri</vt:lpstr>
      <vt:lpstr>微软雅黑</vt:lpstr>
      <vt:lpstr>Arial Unicode MS</vt:lpstr>
      <vt:lpstr>等线</vt:lpstr>
      <vt:lpstr>Saturday Sans Regular</vt:lpstr>
      <vt:lpstr>Calibri Light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彩虹</cp:lastModifiedBy>
  <cp:revision>2</cp:revision>
  <dcterms:created xsi:type="dcterms:W3CDTF">2025-12-18T15:02:00Z</dcterms:created>
  <dcterms:modified xsi:type="dcterms:W3CDTF">2025-12-18T17:21:13Z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0D4290D16F3B49BB8C658C84359BF961_12</vt:lpwstr>
  </property>
</Properties>
</file>